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906000" cy="6858000" type="A4"/>
  <p:notesSz cx="6797675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75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91E79F"/>
    <a:srgbClr val="66CCFF"/>
    <a:srgbClr val="4FDB52"/>
    <a:srgbClr val="7AE28B"/>
    <a:srgbClr val="64DE78"/>
    <a:srgbClr val="00CC66"/>
    <a:srgbClr val="0099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24" autoAdjust="0"/>
    <p:restoredTop sz="90929"/>
  </p:normalViewPr>
  <p:slideViewPr>
    <p:cSldViewPr>
      <p:cViewPr varScale="1">
        <p:scale>
          <a:sx n="93" d="100"/>
          <a:sy n="93" d="100"/>
        </p:scale>
        <p:origin x="1614" y="66"/>
      </p:cViewPr>
      <p:guideLst>
        <p:guide orient="horz" pos="3475"/>
        <p:guide pos="3120"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323FB38F-E4ED-9251-B7F6-BD7D8825857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342" cy="494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6" tIns="45783" rIns="91566" bIns="45783" numCol="1" anchor="t" anchorCtr="0" compatLnSpc="1">
            <a:prstTxWarp prst="textNoShape">
              <a:avLst/>
            </a:prstTxWarp>
          </a:bodyPr>
          <a:lstStyle>
            <a:lvl1pPr algn="l" defTabSz="91568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7508DA36-1724-EF9A-DE96-26C334B6E5D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3334" y="0"/>
            <a:ext cx="2944341" cy="494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6" tIns="45783" rIns="91566" bIns="45783" numCol="1" anchor="t" anchorCtr="0" compatLnSpc="1">
            <a:prstTxWarp prst="textNoShape">
              <a:avLst/>
            </a:prstTxWarp>
          </a:bodyPr>
          <a:lstStyle>
            <a:lvl1pPr algn="r" defTabSz="91568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CD6A0FF4-AD72-92E0-B81B-4CFF2956B4B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384"/>
            <a:ext cx="2944342" cy="494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6" tIns="45783" rIns="91566" bIns="45783" numCol="1" anchor="b" anchorCtr="0" compatLnSpc="1">
            <a:prstTxWarp prst="textNoShape">
              <a:avLst/>
            </a:prstTxWarp>
          </a:bodyPr>
          <a:lstStyle>
            <a:lvl1pPr algn="l" defTabSz="91568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4F204207-9116-7EE3-7E14-A8F1E13246B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3334" y="9432384"/>
            <a:ext cx="2944341" cy="494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6" tIns="45783" rIns="91566" bIns="45783" numCol="1" anchor="b" anchorCtr="0" compatLnSpc="1">
            <a:prstTxWarp prst="textNoShape">
              <a:avLst/>
            </a:prstTxWarp>
          </a:bodyPr>
          <a:lstStyle>
            <a:lvl1pPr algn="r" defTabSz="9143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035BB540-F705-4209-A2D3-1F8D95985C3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26">
            <a:extLst>
              <a:ext uri="{FF2B5EF4-FFF2-40B4-BE49-F238E27FC236}">
                <a16:creationId xmlns:a16="http://schemas.microsoft.com/office/drawing/2014/main" id="{661E8655-32FF-8F31-57EA-BF7A310FDC7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661" cy="460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37" tIns="46069" rIns="92137" bIns="46069" numCol="1" anchor="t" anchorCtr="0" compatLnSpc="1">
            <a:prstTxWarp prst="textNoShape">
              <a:avLst/>
            </a:prstTxWarp>
          </a:bodyPr>
          <a:lstStyle>
            <a:lvl1pPr algn="l" defTabSz="920280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9459" name="Rectangle 1027">
            <a:extLst>
              <a:ext uri="{FF2B5EF4-FFF2-40B4-BE49-F238E27FC236}">
                <a16:creationId xmlns:a16="http://schemas.microsoft.com/office/drawing/2014/main" id="{DA1AB6BA-A6F7-91F2-91FD-1C9CA77BC0F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853" y="0"/>
            <a:ext cx="2930661" cy="460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37" tIns="46069" rIns="92137" bIns="46069" numCol="1" anchor="t" anchorCtr="0" compatLnSpc="1">
            <a:prstTxWarp prst="textNoShape">
              <a:avLst/>
            </a:prstTxWarp>
          </a:bodyPr>
          <a:lstStyle>
            <a:lvl1pPr algn="r" defTabSz="920280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2" name="Rectangle 1028">
            <a:extLst>
              <a:ext uri="{FF2B5EF4-FFF2-40B4-BE49-F238E27FC236}">
                <a16:creationId xmlns:a16="http://schemas.microsoft.com/office/drawing/2014/main" id="{21ED144D-AA3A-FFE7-7822-C264375F38E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33425" y="766763"/>
            <a:ext cx="5321300" cy="36845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1029">
            <a:extLst>
              <a:ext uri="{FF2B5EF4-FFF2-40B4-BE49-F238E27FC236}">
                <a16:creationId xmlns:a16="http://schemas.microsoft.com/office/drawing/2014/main" id="{1A2313A6-3520-E634-05BF-0CC63F46963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713" y="4680779"/>
            <a:ext cx="4934091" cy="4529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37" tIns="46069" rIns="92137" bIns="460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19462" name="Rectangle 1030">
            <a:extLst>
              <a:ext uri="{FF2B5EF4-FFF2-40B4-BE49-F238E27FC236}">
                <a16:creationId xmlns:a16="http://schemas.microsoft.com/office/drawing/2014/main" id="{5FDEBBF1-F759-0F00-CD78-33C3A710479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1623"/>
            <a:ext cx="2930661" cy="460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37" tIns="46069" rIns="92137" bIns="46069" numCol="1" anchor="b" anchorCtr="0" compatLnSpc="1">
            <a:prstTxWarp prst="textNoShape">
              <a:avLst/>
            </a:prstTxWarp>
          </a:bodyPr>
          <a:lstStyle>
            <a:lvl1pPr algn="l" defTabSz="920280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9463" name="Rectangle 1031">
            <a:extLst>
              <a:ext uri="{FF2B5EF4-FFF2-40B4-BE49-F238E27FC236}">
                <a16:creationId xmlns:a16="http://schemas.microsoft.com/office/drawing/2014/main" id="{C4AB3F72-C95C-9C61-D65E-0C7597EC8E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853" y="9441623"/>
            <a:ext cx="2930661" cy="460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37" tIns="46069" rIns="92137" bIns="46069" numCol="1" anchor="b" anchorCtr="0" compatLnSpc="1">
            <a:prstTxWarp prst="textNoShape">
              <a:avLst/>
            </a:prstTxWarp>
          </a:bodyPr>
          <a:lstStyle>
            <a:lvl1pPr algn="r" defTabSz="918972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04005071-04A3-49F3-B8D7-F62CC6696764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1B3B6DA-D85E-D81E-0D8A-65D53FDB98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C3CD91A-7D50-2DB2-67E0-B6CE212A6B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F1D62E0-D797-BA43-EB7A-89C40221A6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5A7C00-FD68-49F8-9A96-C2855CA2420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8648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BCF3F9-5C67-BDC6-DFCE-F4427EE5D4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05733D-0A4C-A660-4D8B-5A84037F93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6247D9-9ACE-2986-0E6C-53B221A8CA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84ABF-6A10-4876-8F80-4E57737342E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50229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EFA37F-6FCA-438F-BB4C-BFDB3A911A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505EEC-A24C-9246-95D1-402E9997F2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98205E-9495-F52A-5272-9B6D1F6A8F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61CA7B-654D-496F-BDB9-42ACA90209E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33330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4B4DB9E-B746-5568-9541-97F29358A5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81D187-AE2A-B91A-30F0-40E72B211B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A112C82-40E9-AC72-4FB2-E534FC103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D6D47B-6E4B-4E3D-BAC2-D21398D9266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7736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132001-6EB6-CA71-6873-C812C8780D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AE9E59-4B9D-40B1-38ED-AF9751D226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756533-12F8-C03A-F04B-C128033ED0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5CAF38-CBC9-4E9A-A397-C58A0F60AB3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93557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A6FE33-2333-B45E-5335-5E6A72B574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977B22-B74A-94AA-5A6E-97FD819F58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49AAEA-6CA0-E6F6-0687-488EF3123F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793030-8B71-41A6-AAB8-0763103B4D8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61302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A75FEC9-2365-5024-64E9-3ECEEADAF9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E6D5AEE-0986-809E-3D35-F19B85B8B1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34D403D-3713-B0F4-C91A-078CB02B86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1273F-3598-4B30-BBD8-6BB5029EBAF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41848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85F6866-CA31-6858-57C3-447465B549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8B32563-1D1B-7E1F-7CD6-E7E44ABD32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3964BBD-C215-1898-334D-456CDF3452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C6EA3B-0295-42AF-9503-5C1ED539EB7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12404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CC09363-2C29-F236-AD8C-5FD63752DD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8AB7636-FF9C-290E-40DF-1BAF6F9C43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D195188-5CD4-0426-BCA9-35E1C40E31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0CB6BE-75D5-4C9A-8B18-C439CE98DB7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35860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CCEC39-DC33-C97F-150B-7CAAD70DB7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CCCF27-2C7D-6C0A-DF49-433623F513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B3D30C-8A98-CC60-6451-61E8E4B05A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B30368-1B57-4982-ACC9-948CA22644A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81914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E995A6-A1B1-2823-AC9D-3F97BAFAB6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D8229E-4760-48D5-AAF8-427C6D96E3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617179-8B43-F896-A420-1A1F2EDCAF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05D757-185D-4928-AB34-F4A404F422A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3966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B27D675-0DB3-E473-33B6-7FEDA7DC95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287" tIns="42144" rIns="84287" bIns="421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das Titelformat zu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368672A-9D53-D6FE-D908-EE78A814EC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287" tIns="42144" rIns="84287" bIns="421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2DD16CD-D448-14EC-D541-39830B31FB1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287" tIns="42144" rIns="84287" bIns="42144" numCol="1" anchor="t" anchorCtr="0" compatLnSpc="1">
            <a:prstTxWarp prst="textNoShape">
              <a:avLst/>
            </a:prstTxWarp>
          </a:bodyPr>
          <a:lstStyle>
            <a:lvl1pPr algn="l" defTabSz="842963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355B387-8736-9E26-3DF5-F121985FCCB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287" tIns="42144" rIns="84287" bIns="42144" numCol="1" anchor="t" anchorCtr="0" compatLnSpc="1">
            <a:prstTxWarp prst="textNoShape">
              <a:avLst/>
            </a:prstTxWarp>
          </a:bodyPr>
          <a:lstStyle>
            <a:lvl1pPr algn="ctr" defTabSz="842963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4794A8E-E591-E462-3D25-7E12483031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287" tIns="42144" rIns="84287" bIns="42144" numCol="1" anchor="t" anchorCtr="0" compatLnSpc="1">
            <a:prstTxWarp prst="textNoShape">
              <a:avLst/>
            </a:prstTxWarp>
          </a:bodyPr>
          <a:lstStyle>
            <a:lvl1pPr algn="r" defTabSz="842963" eaLnBrk="1" hangingPunct="1">
              <a:defRPr sz="1300">
                <a:latin typeface="Times New Roman" panose="02020603050405020304" pitchFamily="18" charset="0"/>
              </a:defRPr>
            </a:lvl1pPr>
          </a:lstStyle>
          <a:p>
            <a:fld id="{C3D1D17E-9CD7-41CA-BE43-D75C4C0A21A8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42963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42963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defTabSz="842963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defTabSz="842963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defTabSz="842963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defTabSz="842963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defTabSz="842963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defTabSz="842963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defTabSz="842963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15913" indent="-315913" algn="l" defTabSz="842963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84213" indent="-261938" algn="l" defTabSz="842963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054100" indent="-211138" algn="l" defTabSz="842963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474788" indent="-211138" algn="l" defTabSz="842963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895475" indent="-209550" algn="l" defTabSz="842963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352675" indent="-209550" algn="l" defTabSz="84296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809875" indent="-209550" algn="l" defTabSz="84296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267075" indent="-209550" algn="l" defTabSz="84296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724275" indent="-209550" algn="l" defTabSz="84296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BA9C68F-E7F4-6AA1-3780-BDFB04D92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2535" y="1037977"/>
            <a:ext cx="3268657" cy="1276945"/>
          </a:xfrm>
          <a:prstGeom prst="rect">
            <a:avLst/>
          </a:prstGeom>
          <a:gradFill flip="none" rotWithShape="1">
            <a:gsLst>
              <a:gs pos="0">
                <a:srgbClr val="33CCFF">
                  <a:tint val="66000"/>
                  <a:satMod val="160000"/>
                </a:srgbClr>
              </a:gs>
              <a:gs pos="50000">
                <a:srgbClr val="33CCFF">
                  <a:tint val="44500"/>
                  <a:satMod val="160000"/>
                </a:srgbClr>
              </a:gs>
              <a:gs pos="100000">
                <a:srgbClr val="33CCFF">
                  <a:tint val="23500"/>
                  <a:satMod val="160000"/>
                </a:srgbClr>
              </a:gs>
            </a:gsLst>
            <a:lin ang="108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287" tIns="42144" rIns="84287" bIns="42144" anchor="ctr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050" b="1" dirty="0"/>
              <a:t>Amtsleiter (AL)</a:t>
            </a:r>
          </a:p>
          <a:p>
            <a:pPr algn="ctr"/>
            <a:r>
              <a:rPr lang="de-DE" altLang="de-DE" sz="1050" b="1" dirty="0"/>
              <a:t>U. Gellhaus</a:t>
            </a:r>
          </a:p>
          <a:p>
            <a:pPr algn="ctr"/>
            <a:r>
              <a:rPr lang="de-DE" altLang="de-DE" sz="1050" dirty="0"/>
              <a:t>Tel. +49 421 361 84646</a:t>
            </a:r>
          </a:p>
          <a:p>
            <a:pPr algn="ctr"/>
            <a:endParaRPr lang="de-DE" altLang="de-DE" dirty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B3C88B6-5761-6777-ECBF-6B9CB5676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5075" y="2599085"/>
            <a:ext cx="1582738" cy="719137"/>
          </a:xfrm>
          <a:prstGeom prst="rect">
            <a:avLst/>
          </a:prstGeom>
          <a:gradFill flip="none" rotWithShape="1">
            <a:gsLst>
              <a:gs pos="0">
                <a:srgbClr val="64DE78">
                  <a:tint val="66000"/>
                  <a:satMod val="160000"/>
                </a:srgbClr>
              </a:gs>
              <a:gs pos="50000">
                <a:srgbClr val="64DE78">
                  <a:tint val="44500"/>
                  <a:satMod val="160000"/>
                </a:srgbClr>
              </a:gs>
              <a:gs pos="100000">
                <a:srgbClr val="64DE78">
                  <a:tint val="23500"/>
                  <a:satMod val="160000"/>
                </a:srgbClr>
              </a:gs>
            </a:gsLst>
            <a:lin ang="81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2000" tIns="72000" rIns="72000" bIns="72000" anchor="ctr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b="1" dirty="0"/>
              <a:t>Abteilung 1</a:t>
            </a:r>
          </a:p>
          <a:p>
            <a:pPr algn="ctr"/>
            <a:r>
              <a:rPr lang="de-DE" altLang="de-DE" dirty="0"/>
              <a:t>Kataster, Vermessung</a:t>
            </a:r>
          </a:p>
          <a:p>
            <a:pPr algn="ctr"/>
            <a:r>
              <a:rPr lang="de-DE" altLang="de-DE" b="1" dirty="0"/>
              <a:t>Thorsten Jakob</a:t>
            </a:r>
          </a:p>
          <a:p>
            <a:pPr algn="ctr"/>
            <a:r>
              <a:rPr lang="de-DE" altLang="de-DE" sz="800" dirty="0"/>
              <a:t>Tel. +49 421 361 5592</a:t>
            </a:r>
          </a:p>
          <a:p>
            <a:pPr algn="ctr"/>
            <a:endParaRPr lang="de-DE" altLang="de-DE" sz="1000" dirty="0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3B260898-EA83-F8A9-E7E0-BE387D6AF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6075" y="2599085"/>
            <a:ext cx="1584325" cy="720725"/>
          </a:xfrm>
          <a:prstGeom prst="rect">
            <a:avLst/>
          </a:prstGeom>
          <a:gradFill flip="none" rotWithShape="1">
            <a:gsLst>
              <a:gs pos="0">
                <a:srgbClr val="64DE78">
                  <a:tint val="66000"/>
                  <a:satMod val="160000"/>
                </a:srgbClr>
              </a:gs>
              <a:gs pos="50000">
                <a:srgbClr val="64DE78">
                  <a:tint val="44500"/>
                  <a:satMod val="160000"/>
                </a:srgbClr>
              </a:gs>
              <a:gs pos="100000">
                <a:srgbClr val="64DE78">
                  <a:tint val="23500"/>
                  <a:satMod val="160000"/>
                </a:srgbClr>
              </a:gs>
            </a:gsLst>
            <a:lin ang="81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287" tIns="42144" rIns="84287" bIns="42144" anchor="ctr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b="1" dirty="0"/>
              <a:t>Abteilung 2</a:t>
            </a:r>
          </a:p>
          <a:p>
            <a:pPr algn="ctr"/>
            <a:r>
              <a:rPr lang="de-DE" altLang="de-DE" dirty="0"/>
              <a:t>Landesvermessung u.</a:t>
            </a:r>
          </a:p>
          <a:p>
            <a:pPr algn="ctr"/>
            <a:r>
              <a:rPr lang="de-DE" altLang="de-DE" dirty="0"/>
              <a:t>Fachverfahren</a:t>
            </a:r>
          </a:p>
          <a:p>
            <a:pPr algn="ctr"/>
            <a:r>
              <a:rPr lang="de-DE" altLang="de-DE" b="1" dirty="0"/>
              <a:t>K. Gersberg</a:t>
            </a:r>
          </a:p>
          <a:p>
            <a:pPr algn="ctr"/>
            <a:r>
              <a:rPr lang="de-DE" altLang="de-DE" sz="800" dirty="0"/>
              <a:t>Tel. +49 421 361 5591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7455FA29-2E32-9BA1-FC8F-F350F39F7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188" y="2599085"/>
            <a:ext cx="1582737" cy="720725"/>
          </a:xfrm>
          <a:prstGeom prst="rect">
            <a:avLst/>
          </a:prstGeom>
          <a:gradFill flip="none" rotWithShape="1">
            <a:gsLst>
              <a:gs pos="0">
                <a:srgbClr val="64DE78">
                  <a:tint val="66000"/>
                  <a:satMod val="160000"/>
                </a:srgbClr>
              </a:gs>
              <a:gs pos="50000">
                <a:srgbClr val="64DE78">
                  <a:tint val="44500"/>
                  <a:satMod val="160000"/>
                </a:srgbClr>
              </a:gs>
              <a:gs pos="100000">
                <a:srgbClr val="64DE78">
                  <a:tint val="23500"/>
                  <a:satMod val="160000"/>
                </a:srgbClr>
              </a:gs>
            </a:gsLst>
            <a:lin ang="81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287" tIns="42144" rIns="84287" bIns="42144" anchor="ctr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de-DE" altLang="de-DE" b="1"/>
          </a:p>
          <a:p>
            <a:pPr algn="ctr"/>
            <a:r>
              <a:rPr lang="de-DE" altLang="de-DE" b="1"/>
              <a:t>Abteilung 4</a:t>
            </a:r>
          </a:p>
          <a:p>
            <a:pPr algn="ctr"/>
            <a:r>
              <a:rPr lang="de-DE" altLang="de-DE"/>
              <a:t>Wertermittlung</a:t>
            </a:r>
          </a:p>
          <a:p>
            <a:pPr algn="ctr"/>
            <a:r>
              <a:rPr lang="de-DE" altLang="de-DE"/>
              <a:t>Gutachterausschuss</a:t>
            </a:r>
          </a:p>
          <a:p>
            <a:pPr algn="ctr"/>
            <a:r>
              <a:rPr lang="de-DE" altLang="de-DE" b="1"/>
              <a:t>H. Meister</a:t>
            </a:r>
            <a:endParaRPr lang="de-DE" altLang="de-DE" sz="800"/>
          </a:p>
          <a:p>
            <a:pPr algn="ctr"/>
            <a:r>
              <a:rPr lang="de-DE" altLang="de-DE" sz="800"/>
              <a:t>Tel. +49 421 361 98215</a:t>
            </a:r>
          </a:p>
          <a:p>
            <a:pPr algn="ctr"/>
            <a:endParaRPr lang="de-DE" altLang="de-DE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DD7A3C50-EFE2-66D1-64F6-A6F83F005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9850" y="2599085"/>
            <a:ext cx="1574800" cy="720725"/>
          </a:xfrm>
          <a:prstGeom prst="rect">
            <a:avLst/>
          </a:prstGeom>
          <a:gradFill flip="none" rotWithShape="1">
            <a:gsLst>
              <a:gs pos="0">
                <a:srgbClr val="64DE78">
                  <a:tint val="66000"/>
                  <a:satMod val="160000"/>
                </a:srgbClr>
              </a:gs>
              <a:gs pos="50000">
                <a:srgbClr val="64DE78">
                  <a:tint val="44500"/>
                  <a:satMod val="160000"/>
                </a:srgbClr>
              </a:gs>
              <a:gs pos="100000">
                <a:srgbClr val="64DE78">
                  <a:tint val="23500"/>
                  <a:satMod val="160000"/>
                </a:srgbClr>
              </a:gs>
            </a:gsLst>
            <a:lin ang="81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287" tIns="42144" rIns="84287" bIns="42144" anchor="t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b="1" dirty="0"/>
              <a:t>Abteilung 3 </a:t>
            </a:r>
          </a:p>
          <a:p>
            <a:pPr algn="ctr"/>
            <a:r>
              <a:rPr lang="de-DE" altLang="de-DE" dirty="0"/>
              <a:t>Informations-</a:t>
            </a:r>
          </a:p>
          <a:p>
            <a:pPr algn="ctr"/>
            <a:r>
              <a:rPr lang="de-DE" altLang="de-DE" dirty="0"/>
              <a:t>Systeme </a:t>
            </a:r>
            <a:r>
              <a:rPr lang="de-DE" altLang="de-DE" b="1" dirty="0"/>
              <a:t>C. Kenfack</a:t>
            </a:r>
          </a:p>
          <a:p>
            <a:pPr algn="ctr"/>
            <a:r>
              <a:rPr lang="de-DE" altLang="de-DE" b="1" dirty="0"/>
              <a:t> </a:t>
            </a:r>
            <a:r>
              <a:rPr lang="de-DE" altLang="de-DE" sz="700" dirty="0"/>
              <a:t>Tel. +49 421 361 17178</a:t>
            </a:r>
            <a:endParaRPr lang="de-DE" altLang="de-DE" sz="1000" b="1" dirty="0"/>
          </a:p>
          <a:p>
            <a:pPr algn="ctr"/>
            <a:endParaRPr lang="de-DE" altLang="de-DE" sz="600" dirty="0"/>
          </a:p>
          <a:p>
            <a:pPr algn="ctr"/>
            <a:endParaRPr lang="de-DE" altLang="de-DE" sz="600" dirty="0"/>
          </a:p>
        </p:txBody>
      </p:sp>
      <p:sp>
        <p:nvSpPr>
          <p:cNvPr id="4103" name="Rectangle 8">
            <a:extLst>
              <a:ext uri="{FF2B5EF4-FFF2-40B4-BE49-F238E27FC236}">
                <a16:creationId xmlns:a16="http://schemas.microsoft.com/office/drawing/2014/main" id="{C93AA73A-25DA-FEA6-14A1-CC9DDDF67C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563" y="1483097"/>
            <a:ext cx="1246187" cy="635000"/>
          </a:xfrm>
          <a:prstGeom prst="rect">
            <a:avLst/>
          </a:prstGeom>
          <a:gradFill flip="none" rotWithShape="1">
            <a:gsLst>
              <a:gs pos="0">
                <a:srgbClr val="33CCFF">
                  <a:tint val="66000"/>
                  <a:satMod val="160000"/>
                </a:srgbClr>
              </a:gs>
              <a:gs pos="50000">
                <a:srgbClr val="33CCFF">
                  <a:tint val="44500"/>
                  <a:satMod val="160000"/>
                </a:srgbClr>
              </a:gs>
              <a:gs pos="100000">
                <a:srgbClr val="33CCFF">
                  <a:tint val="23500"/>
                  <a:satMod val="160000"/>
                </a:srgbClr>
              </a:gs>
            </a:gsLst>
            <a:lin ang="27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287" tIns="42144" rIns="84287" bIns="42144" anchor="ctr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b="1" dirty="0"/>
              <a:t>Personalvertretung</a:t>
            </a:r>
          </a:p>
          <a:p>
            <a:pPr algn="ctr"/>
            <a:r>
              <a:rPr lang="de-DE" altLang="de-DE" dirty="0"/>
              <a:t>Tel. +49 421 361 78695</a:t>
            </a:r>
          </a:p>
        </p:txBody>
      </p:sp>
      <p:sp>
        <p:nvSpPr>
          <p:cNvPr id="4104" name="Rectangle 9">
            <a:extLst>
              <a:ext uri="{FF2B5EF4-FFF2-40B4-BE49-F238E27FC236}">
                <a16:creationId xmlns:a16="http://schemas.microsoft.com/office/drawing/2014/main" id="{722A0279-A347-AF3C-C769-90E813C1E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613" y="1483097"/>
            <a:ext cx="1246187" cy="635000"/>
          </a:xfrm>
          <a:prstGeom prst="rect">
            <a:avLst/>
          </a:prstGeom>
          <a:gradFill flip="none" rotWithShape="1">
            <a:gsLst>
              <a:gs pos="0">
                <a:srgbClr val="33CCFF">
                  <a:tint val="66000"/>
                  <a:satMod val="160000"/>
                </a:srgbClr>
              </a:gs>
              <a:gs pos="50000">
                <a:srgbClr val="33CCFF">
                  <a:tint val="44500"/>
                  <a:satMod val="160000"/>
                </a:srgbClr>
              </a:gs>
              <a:gs pos="100000">
                <a:srgbClr val="33CCFF">
                  <a:tint val="23500"/>
                  <a:satMod val="160000"/>
                </a:srgbClr>
              </a:gs>
            </a:gsLst>
            <a:lin ang="108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287" tIns="42144" rIns="84287" bIns="42144" anchor="ctr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b="1" dirty="0"/>
              <a:t>Vorzimmer</a:t>
            </a:r>
          </a:p>
          <a:p>
            <a:pPr algn="ctr"/>
            <a:r>
              <a:rPr lang="de-DE" altLang="de-DE" dirty="0"/>
              <a:t>C. Tants</a:t>
            </a:r>
          </a:p>
          <a:p>
            <a:pPr algn="ctr"/>
            <a:r>
              <a:rPr lang="de-DE" altLang="de-DE" dirty="0"/>
              <a:t>Tel. +49 421 361 89041</a:t>
            </a:r>
          </a:p>
        </p:txBody>
      </p:sp>
      <p:sp>
        <p:nvSpPr>
          <p:cNvPr id="4105" name="Rectangle 11">
            <a:extLst>
              <a:ext uri="{FF2B5EF4-FFF2-40B4-BE49-F238E27FC236}">
                <a16:creationId xmlns:a16="http://schemas.microsoft.com/office/drawing/2014/main" id="{BE6FA7A0-9A2E-88D0-2A04-9911F7BB1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0763" y="4237385"/>
            <a:ext cx="1584325" cy="7905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2000" tIns="72000" rIns="72000" bIns="72000" anchor="ctr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de-DE" altLang="de-DE" b="1" dirty="0"/>
          </a:p>
          <a:p>
            <a:pPr algn="ctr">
              <a:defRPr/>
            </a:pPr>
            <a:r>
              <a:rPr lang="de-DE" altLang="de-DE" b="1" dirty="0"/>
              <a:t>Referat 22</a:t>
            </a:r>
          </a:p>
          <a:p>
            <a:pPr algn="ctr">
              <a:defRPr/>
            </a:pPr>
            <a:r>
              <a:rPr lang="de-DE" altLang="de-DE" dirty="0"/>
              <a:t>Geotopographie und</a:t>
            </a:r>
          </a:p>
          <a:p>
            <a:pPr algn="ctr">
              <a:defRPr/>
            </a:pPr>
            <a:r>
              <a:rPr lang="de-DE" altLang="de-DE" dirty="0"/>
              <a:t> 3D-Modellierung</a:t>
            </a:r>
            <a:endParaRPr lang="de-DE" altLang="de-DE" i="1" dirty="0"/>
          </a:p>
          <a:p>
            <a:pPr algn="ctr">
              <a:defRPr/>
            </a:pPr>
            <a:r>
              <a:rPr lang="de-DE" altLang="de-DE" b="1" dirty="0"/>
              <a:t>H. Wetzel</a:t>
            </a:r>
            <a:endParaRPr lang="de-DE" altLang="de-DE" sz="600" dirty="0"/>
          </a:p>
          <a:p>
            <a:pPr algn="ctr">
              <a:defRPr/>
            </a:pPr>
            <a:r>
              <a:rPr lang="de-DE" altLang="de-DE" sz="800" dirty="0"/>
              <a:t>Tel. +49 421 361 83426</a:t>
            </a:r>
          </a:p>
          <a:p>
            <a:pPr algn="ctr">
              <a:defRPr/>
            </a:pPr>
            <a:endParaRPr lang="de-DE" altLang="de-DE" dirty="0"/>
          </a:p>
        </p:txBody>
      </p:sp>
      <p:sp>
        <p:nvSpPr>
          <p:cNvPr id="4106" name="Rectangle 13">
            <a:extLst>
              <a:ext uri="{FF2B5EF4-FFF2-40B4-BE49-F238E27FC236}">
                <a16:creationId xmlns:a16="http://schemas.microsoft.com/office/drawing/2014/main" id="{90DFCB93-A711-6888-FBF2-3A45F7086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9518" y="3380135"/>
            <a:ext cx="1582737" cy="7921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2000" tIns="72000" rIns="72000" bIns="72000" anchor="ctr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Referat 41</a:t>
            </a:r>
          </a:p>
          <a:p>
            <a:pPr algn="ctr" eaLnBrk="1" hangingPunct="1">
              <a:defRPr/>
            </a:pPr>
            <a:r>
              <a:rPr lang="de-DE" altLang="de-DE" dirty="0"/>
              <a:t>Wertermittlung, Geschäfts-</a:t>
            </a:r>
          </a:p>
          <a:p>
            <a:pPr algn="ctr" eaLnBrk="1" hangingPunct="1">
              <a:defRPr/>
            </a:pPr>
            <a:r>
              <a:rPr lang="de-DE" altLang="de-DE" dirty="0"/>
              <a:t>stelle Gutachterausschuss</a:t>
            </a:r>
          </a:p>
          <a:p>
            <a:pPr algn="ctr" eaLnBrk="1" hangingPunct="1">
              <a:defRPr/>
            </a:pPr>
            <a:r>
              <a:rPr lang="de-DE" altLang="de-DE" b="1" dirty="0"/>
              <a:t>C. Klewin</a:t>
            </a:r>
          </a:p>
          <a:p>
            <a:pPr algn="ctr" eaLnBrk="1" hangingPunct="1">
              <a:defRPr/>
            </a:pPr>
            <a:r>
              <a:rPr lang="de-DE" altLang="de-DE" sz="800" dirty="0"/>
              <a:t>Tel. +49 421 361 78694</a:t>
            </a:r>
          </a:p>
        </p:txBody>
      </p:sp>
      <p:sp>
        <p:nvSpPr>
          <p:cNvPr id="4107" name="Rectangle 14">
            <a:extLst>
              <a:ext uri="{FF2B5EF4-FFF2-40B4-BE49-F238E27FC236}">
                <a16:creationId xmlns:a16="http://schemas.microsoft.com/office/drawing/2014/main" id="{718A6654-35E0-E48C-47DD-C3E5E2728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1" y="3380135"/>
            <a:ext cx="1576388" cy="8032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4287" tIns="42144" rIns="84287" bIns="42144" anchor="ctr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Referat 31</a:t>
            </a:r>
          </a:p>
          <a:p>
            <a:pPr algn="ctr" eaLnBrk="1" hangingPunct="1">
              <a:defRPr/>
            </a:pPr>
            <a:r>
              <a:rPr lang="de-DE" altLang="de-DE" dirty="0"/>
              <a:t>Informationssysteme</a:t>
            </a:r>
          </a:p>
          <a:p>
            <a:pPr algn="ctr" eaLnBrk="1" hangingPunct="1">
              <a:defRPr/>
            </a:pPr>
            <a:r>
              <a:rPr lang="de-DE" altLang="de-DE" b="1" dirty="0"/>
              <a:t>C. Kenfack</a:t>
            </a:r>
            <a:endParaRPr lang="de-DE" altLang="de-DE" sz="700" dirty="0"/>
          </a:p>
          <a:p>
            <a:pPr algn="ctr" eaLnBrk="1" hangingPunct="1">
              <a:defRPr/>
            </a:pPr>
            <a:r>
              <a:rPr lang="de-DE" altLang="de-DE" sz="800" dirty="0"/>
              <a:t>Tel. +49 421 361 17178</a:t>
            </a:r>
          </a:p>
          <a:p>
            <a:pPr algn="ctr">
              <a:defRPr/>
            </a:pPr>
            <a:endParaRPr lang="de-DE" altLang="de-DE" dirty="0"/>
          </a:p>
        </p:txBody>
      </p:sp>
      <p:sp>
        <p:nvSpPr>
          <p:cNvPr id="4108" name="Rectangle 15">
            <a:extLst>
              <a:ext uri="{FF2B5EF4-FFF2-40B4-BE49-F238E27FC236}">
                <a16:creationId xmlns:a16="http://schemas.microsoft.com/office/drawing/2014/main" id="{70219670-1BAE-6270-5B71-A0FA989BF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4027488"/>
            <a:ext cx="6856412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de-DE" altLang="de-DE"/>
          </a:p>
        </p:txBody>
      </p:sp>
      <p:sp>
        <p:nvSpPr>
          <p:cNvPr id="4109" name="Rectangle 16">
            <a:extLst>
              <a:ext uri="{FF2B5EF4-FFF2-40B4-BE49-F238E27FC236}">
                <a16:creationId xmlns:a16="http://schemas.microsoft.com/office/drawing/2014/main" id="{11586AEB-5381-54D5-0D49-B5F093CDE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4728" y="4237385"/>
            <a:ext cx="1576388" cy="7905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2000" tIns="72000" rIns="72000" bIns="72000" anchor="ctr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de-DE" altLang="de-DE" b="1" dirty="0"/>
              <a:t>Referat 12</a:t>
            </a:r>
          </a:p>
          <a:p>
            <a:pPr algn="ctr">
              <a:defRPr/>
            </a:pPr>
            <a:r>
              <a:rPr lang="de-DE" altLang="de-DE" dirty="0"/>
              <a:t>Katasterführung</a:t>
            </a:r>
            <a:br>
              <a:rPr lang="de-DE" altLang="de-DE" dirty="0"/>
            </a:br>
            <a:r>
              <a:rPr lang="de-DE" altLang="de-DE" dirty="0"/>
              <a:t>und Erneuerung</a:t>
            </a:r>
          </a:p>
          <a:p>
            <a:pPr algn="ctr">
              <a:defRPr/>
            </a:pPr>
            <a:r>
              <a:rPr lang="de-DE" altLang="de-DE" b="1" dirty="0"/>
              <a:t>H. Süsens</a:t>
            </a:r>
          </a:p>
          <a:p>
            <a:pPr algn="ctr">
              <a:defRPr/>
            </a:pPr>
            <a:r>
              <a:rPr lang="de-DE" altLang="de-DE" sz="800" dirty="0"/>
              <a:t>Tel. +49 421 361 6007</a:t>
            </a:r>
          </a:p>
        </p:txBody>
      </p:sp>
      <p:sp>
        <p:nvSpPr>
          <p:cNvPr id="4110" name="Rectangle 17">
            <a:extLst>
              <a:ext uri="{FF2B5EF4-FFF2-40B4-BE49-F238E27FC236}">
                <a16:creationId xmlns:a16="http://schemas.microsoft.com/office/drawing/2014/main" id="{E29CE58F-14F7-C740-6418-6FC429CD5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9224" y="1031619"/>
            <a:ext cx="2481902" cy="1173245"/>
          </a:xfrm>
          <a:prstGeom prst="rect">
            <a:avLst/>
          </a:prstGeom>
          <a:gradFill flip="none" rotWithShape="1">
            <a:gsLst>
              <a:gs pos="0">
                <a:srgbClr val="33CCFF">
                  <a:tint val="66000"/>
                  <a:satMod val="160000"/>
                </a:srgbClr>
              </a:gs>
              <a:gs pos="50000">
                <a:srgbClr val="33CCFF">
                  <a:tint val="44500"/>
                  <a:satMod val="160000"/>
                </a:srgbClr>
              </a:gs>
              <a:gs pos="100000">
                <a:srgbClr val="33CCFF">
                  <a:tint val="23500"/>
                  <a:satMod val="160000"/>
                </a:srgbClr>
              </a:gs>
            </a:gsLst>
            <a:lin ang="108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287" tIns="42144" rIns="84287" bIns="42144" anchor="t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b="1" dirty="0"/>
              <a:t>Stabsstellen</a:t>
            </a:r>
          </a:p>
          <a:p>
            <a:pPr algn="ctr"/>
            <a:r>
              <a:rPr lang="de-DE" altLang="de-DE" b="1" dirty="0"/>
              <a:t>Grundsatz- und Rechtsangelegenheiten</a:t>
            </a:r>
          </a:p>
          <a:p>
            <a:endParaRPr lang="de-DE" altLang="de-DE" b="1" dirty="0"/>
          </a:p>
          <a:p>
            <a:r>
              <a:rPr lang="de-DE" altLang="de-DE" b="1" dirty="0"/>
              <a:t>     S. Gadau</a:t>
            </a:r>
          </a:p>
          <a:p>
            <a:r>
              <a:rPr lang="de-DE" altLang="de-DE" b="1" dirty="0"/>
              <a:t>     N. Brumm</a:t>
            </a:r>
          </a:p>
          <a:p>
            <a:endParaRPr lang="de-DE" altLang="de-DE" b="1" dirty="0"/>
          </a:p>
          <a:p>
            <a:r>
              <a:rPr lang="de-DE" altLang="de-DE" b="1" dirty="0"/>
              <a:t>     L. Böttcher</a:t>
            </a:r>
          </a:p>
        </p:txBody>
      </p:sp>
      <p:sp>
        <p:nvSpPr>
          <p:cNvPr id="4111" name="Line 18">
            <a:extLst>
              <a:ext uri="{FF2B5EF4-FFF2-40B4-BE49-F238E27FC236}">
                <a16:creationId xmlns:a16="http://schemas.microsoft.com/office/drawing/2014/main" id="{1125E3E0-FD50-8CE2-10BA-1C130A7B3B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20988" y="8763000"/>
            <a:ext cx="1508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112" name="Rectangle 19">
            <a:extLst>
              <a:ext uri="{FF2B5EF4-FFF2-40B4-BE49-F238E27FC236}">
                <a16:creationId xmlns:a16="http://schemas.microsoft.com/office/drawing/2014/main" id="{49AEEF0A-D68E-F402-F297-70F3A18C8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0656" y="3386485"/>
            <a:ext cx="1576388" cy="79533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4287" tIns="42144" rIns="84287" bIns="42144" anchor="ctr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de-DE" altLang="de-DE" b="1" dirty="0"/>
              <a:t>Referat 11</a:t>
            </a:r>
          </a:p>
          <a:p>
            <a:pPr algn="ctr">
              <a:defRPr/>
            </a:pPr>
            <a:r>
              <a:rPr lang="de-DE" altLang="de-DE" dirty="0"/>
              <a:t>Vermessungstechnischer </a:t>
            </a:r>
          </a:p>
          <a:p>
            <a:pPr algn="ctr">
              <a:defRPr/>
            </a:pPr>
            <a:r>
              <a:rPr lang="de-DE" altLang="de-DE" dirty="0"/>
              <a:t>Innendienst und Pläne</a:t>
            </a:r>
          </a:p>
          <a:p>
            <a:pPr algn="ctr">
              <a:defRPr/>
            </a:pPr>
            <a:r>
              <a:rPr lang="de-DE" altLang="de-DE" b="1" dirty="0"/>
              <a:t>F. Sönmezsoy </a:t>
            </a:r>
          </a:p>
          <a:p>
            <a:pPr algn="ctr">
              <a:defRPr/>
            </a:pPr>
            <a:r>
              <a:rPr lang="de-DE" altLang="de-DE" sz="800" dirty="0"/>
              <a:t>Tel. +49 421 361 16492</a:t>
            </a:r>
          </a:p>
        </p:txBody>
      </p:sp>
      <p:sp>
        <p:nvSpPr>
          <p:cNvPr id="4113" name="Rectangle 21">
            <a:extLst>
              <a:ext uri="{FF2B5EF4-FFF2-40B4-BE49-F238E27FC236}">
                <a16:creationId xmlns:a16="http://schemas.microsoft.com/office/drawing/2014/main" id="{90BBC2D9-4E9E-3F72-9633-72936D1F2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313" y="2599085"/>
            <a:ext cx="1582737" cy="720725"/>
          </a:xfrm>
          <a:prstGeom prst="rect">
            <a:avLst/>
          </a:prstGeom>
          <a:gradFill flip="none" rotWithShape="1">
            <a:gsLst>
              <a:gs pos="0">
                <a:srgbClr val="64DE78">
                  <a:tint val="66000"/>
                  <a:satMod val="160000"/>
                </a:srgbClr>
              </a:gs>
              <a:gs pos="50000">
                <a:srgbClr val="64DE78">
                  <a:tint val="44500"/>
                  <a:satMod val="160000"/>
                </a:srgbClr>
              </a:gs>
              <a:gs pos="100000">
                <a:srgbClr val="64DE78">
                  <a:tint val="23500"/>
                  <a:satMod val="160000"/>
                </a:srgbClr>
              </a:gs>
            </a:gsLst>
            <a:lin ang="81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2000" tIns="72000" rIns="72000" bIns="72000" anchor="ctr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de-DE" altLang="de-DE" dirty="0"/>
          </a:p>
          <a:p>
            <a:pPr algn="ctr"/>
            <a:r>
              <a:rPr lang="de-DE" altLang="de-DE" b="1" dirty="0"/>
              <a:t>Funktionalbereich</a:t>
            </a:r>
          </a:p>
          <a:p>
            <a:pPr algn="ctr"/>
            <a:r>
              <a:rPr lang="de-DE" altLang="de-DE" dirty="0"/>
              <a:t>Z- Zentrale Dienste</a:t>
            </a:r>
          </a:p>
          <a:p>
            <a:pPr algn="ctr"/>
            <a:r>
              <a:rPr lang="de-DE" altLang="de-DE" b="1" dirty="0"/>
              <a:t>H. Sahin</a:t>
            </a:r>
          </a:p>
          <a:p>
            <a:pPr algn="ctr"/>
            <a:r>
              <a:rPr lang="de-DE" altLang="de-DE" sz="800" dirty="0"/>
              <a:t>Tel. +49 421 361 5524</a:t>
            </a:r>
          </a:p>
          <a:p>
            <a:pPr algn="ctr"/>
            <a:endParaRPr lang="de-DE" altLang="de-DE" dirty="0"/>
          </a:p>
          <a:p>
            <a:pPr algn="ctr"/>
            <a:endParaRPr lang="de-DE" altLang="de-DE" dirty="0"/>
          </a:p>
        </p:txBody>
      </p:sp>
      <p:sp>
        <p:nvSpPr>
          <p:cNvPr id="4115" name="Rectangle 22">
            <a:extLst>
              <a:ext uri="{FF2B5EF4-FFF2-40B4-BE49-F238E27FC236}">
                <a16:creationId xmlns:a16="http://schemas.microsoft.com/office/drawing/2014/main" id="{5BE144E2-4431-87D0-3589-554A3BF4E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44" y="3389660"/>
            <a:ext cx="1582737" cy="7921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2000" tIns="72000" rIns="72000" bIns="72000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de-DE" altLang="de-DE" b="1" dirty="0"/>
              <a:t>Referat Z1</a:t>
            </a:r>
          </a:p>
          <a:p>
            <a:pPr algn="ctr">
              <a:defRPr/>
            </a:pPr>
            <a:r>
              <a:rPr lang="de-DE" altLang="de-DE" dirty="0"/>
              <a:t>Personal, Haushalt, </a:t>
            </a:r>
          </a:p>
          <a:p>
            <a:pPr algn="ctr">
              <a:defRPr/>
            </a:pPr>
            <a:r>
              <a:rPr lang="de-DE" altLang="de-DE" dirty="0"/>
              <a:t>Organisation, IT</a:t>
            </a:r>
          </a:p>
          <a:p>
            <a:pPr algn="ctr">
              <a:defRPr/>
            </a:pPr>
            <a:r>
              <a:rPr lang="de-DE" altLang="de-DE" b="1" dirty="0"/>
              <a:t>H. Sahin </a:t>
            </a:r>
            <a:r>
              <a:rPr lang="de-DE" altLang="de-DE" sz="700" dirty="0"/>
              <a:t>(PU mit </a:t>
            </a:r>
            <a:r>
              <a:rPr lang="de-DE" altLang="de-DE" sz="700" dirty="0" err="1"/>
              <a:t>Fkt.B.L</a:t>
            </a:r>
            <a:r>
              <a:rPr lang="de-DE" altLang="de-DE" sz="700" dirty="0"/>
              <a:t>.)</a:t>
            </a:r>
          </a:p>
          <a:p>
            <a:pPr algn="ctr">
              <a:defRPr/>
            </a:pPr>
            <a:r>
              <a:rPr lang="de-DE" altLang="de-DE" sz="800" dirty="0"/>
              <a:t>Tel. +49 421 361 5524</a:t>
            </a:r>
          </a:p>
        </p:txBody>
      </p:sp>
      <p:sp>
        <p:nvSpPr>
          <p:cNvPr id="2" name="Text Box 24">
            <a:extLst>
              <a:ext uri="{FF2B5EF4-FFF2-40B4-BE49-F238E27FC236}">
                <a16:creationId xmlns:a16="http://schemas.microsoft.com/office/drawing/2014/main" id="{5B3937C6-693D-C1D8-F9EB-35D075CB6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475" y="6270625"/>
            <a:ext cx="1768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 sz="2400">
              <a:latin typeface="Times New Roman" panose="02020603050405020304" pitchFamily="18" charset="0"/>
            </a:endParaRPr>
          </a:p>
        </p:txBody>
      </p:sp>
      <p:sp>
        <p:nvSpPr>
          <p:cNvPr id="4116" name="Text Box 25">
            <a:extLst>
              <a:ext uri="{FF2B5EF4-FFF2-40B4-BE49-F238E27FC236}">
                <a16:creationId xmlns:a16="http://schemas.microsoft.com/office/drawing/2014/main" id="{F8F5FFE4-109E-8A46-F2DC-5DD464F8E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1313" y="6427788"/>
            <a:ext cx="133562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100" dirty="0">
                <a:cs typeface="Arial" panose="020B0604020202020204" pitchFamily="34" charset="0"/>
              </a:rPr>
              <a:t>Stand: 01.06.2026</a:t>
            </a:r>
          </a:p>
          <a:p>
            <a:pPr eaLnBrk="1" hangingPunct="1"/>
            <a:endParaRPr lang="de-DE" altLang="de-DE" sz="1100" dirty="0">
              <a:cs typeface="Arial" panose="020B0604020202020204" pitchFamily="34" charset="0"/>
            </a:endParaRPr>
          </a:p>
          <a:p>
            <a:pPr eaLnBrk="1" hangingPunct="1"/>
            <a:endParaRPr lang="de-DE" altLang="de-DE" sz="1100" dirty="0">
              <a:cs typeface="Arial" panose="020B0604020202020204" pitchFamily="34" charset="0"/>
            </a:endParaRPr>
          </a:p>
          <a:p>
            <a:pPr eaLnBrk="1" hangingPunct="1"/>
            <a:endParaRPr lang="de-DE" altLang="de-DE" sz="1100" dirty="0">
              <a:cs typeface="Arial" panose="020B0604020202020204" pitchFamily="34" charset="0"/>
            </a:endParaRPr>
          </a:p>
        </p:txBody>
      </p:sp>
      <p:sp>
        <p:nvSpPr>
          <p:cNvPr id="4117" name="Line 26">
            <a:extLst>
              <a:ext uri="{FF2B5EF4-FFF2-40B4-BE49-F238E27FC236}">
                <a16:creationId xmlns:a16="http://schemas.microsoft.com/office/drawing/2014/main" id="{360A9E27-B572-2EA1-554E-A4DD8E48B6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53000" y="2314922"/>
            <a:ext cx="0" cy="2841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4287" tIns="42144" rIns="84287" bIns="42144" anchor="ctr"/>
          <a:lstStyle/>
          <a:p>
            <a:endParaRPr lang="de-DE"/>
          </a:p>
        </p:txBody>
      </p:sp>
      <p:sp>
        <p:nvSpPr>
          <p:cNvPr id="4118" name="Line 27">
            <a:extLst>
              <a:ext uri="{FF2B5EF4-FFF2-40B4-BE49-F238E27FC236}">
                <a16:creationId xmlns:a16="http://schemas.microsoft.com/office/drawing/2014/main" id="{B6E703F1-82BB-109E-E052-9B2CA17968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39889" y="2375247"/>
            <a:ext cx="662463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4287" tIns="42144" rIns="84287" bIns="42144" anchor="ctr"/>
          <a:lstStyle/>
          <a:p>
            <a:endParaRPr lang="de-DE"/>
          </a:p>
        </p:txBody>
      </p:sp>
      <p:sp>
        <p:nvSpPr>
          <p:cNvPr id="4120" name="Line 29">
            <a:extLst>
              <a:ext uri="{FF2B5EF4-FFF2-40B4-BE49-F238E27FC236}">
                <a16:creationId xmlns:a16="http://schemas.microsoft.com/office/drawing/2014/main" id="{971ABB2F-24D2-7183-64D9-BA5E9B02BE28}"/>
              </a:ext>
            </a:extLst>
          </p:cNvPr>
          <p:cNvSpPr>
            <a:spLocks noChangeShapeType="1"/>
          </p:cNvSpPr>
          <p:nvPr/>
        </p:nvSpPr>
        <p:spPr bwMode="auto">
          <a:xfrm>
            <a:off x="8264525" y="238318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4287" tIns="42144" rIns="84287" bIns="42144" anchor="ctr"/>
          <a:lstStyle/>
          <a:p>
            <a:endParaRPr lang="de-DE"/>
          </a:p>
        </p:txBody>
      </p:sp>
      <p:sp>
        <p:nvSpPr>
          <p:cNvPr id="4121" name="Line 30">
            <a:extLst>
              <a:ext uri="{FF2B5EF4-FFF2-40B4-BE49-F238E27FC236}">
                <a16:creationId xmlns:a16="http://schemas.microsoft.com/office/drawing/2014/main" id="{790F9436-5765-41B9-8EFF-4C77BE09A754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8763" y="238318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4287" tIns="42144" rIns="84287" bIns="42144" anchor="ctr"/>
          <a:lstStyle/>
          <a:p>
            <a:endParaRPr lang="de-DE"/>
          </a:p>
        </p:txBody>
      </p:sp>
      <p:sp>
        <p:nvSpPr>
          <p:cNvPr id="4122" name="Line 32">
            <a:extLst>
              <a:ext uri="{FF2B5EF4-FFF2-40B4-BE49-F238E27FC236}">
                <a16:creationId xmlns:a16="http://schemas.microsoft.com/office/drawing/2014/main" id="{80DCF212-9029-583E-1CC6-CC0CB02C5B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68675" y="238318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4287" tIns="42144" rIns="84287" bIns="42144" anchor="ctr"/>
          <a:lstStyle/>
          <a:p>
            <a:endParaRPr lang="de-DE"/>
          </a:p>
        </p:txBody>
      </p:sp>
      <p:sp>
        <p:nvSpPr>
          <p:cNvPr id="4123" name="Line 33">
            <a:extLst>
              <a:ext uri="{FF2B5EF4-FFF2-40B4-BE49-F238E27FC236}">
                <a16:creationId xmlns:a16="http://schemas.microsoft.com/office/drawing/2014/main" id="{E2D41072-C005-1FBE-A11D-534B3A27401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6186" y="2375247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4287" tIns="42144" rIns="84287" bIns="42144" anchor="ctr"/>
          <a:lstStyle/>
          <a:p>
            <a:endParaRPr lang="de-DE"/>
          </a:p>
        </p:txBody>
      </p:sp>
      <p:sp>
        <p:nvSpPr>
          <p:cNvPr id="4127" name="Rectangle 35">
            <a:extLst>
              <a:ext uri="{FF2B5EF4-FFF2-40B4-BE49-F238E27FC236}">
                <a16:creationId xmlns:a16="http://schemas.microsoft.com/office/drawing/2014/main" id="{B92992B9-6CE2-A161-AE5A-50D8B7FC6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0763" y="3386485"/>
            <a:ext cx="1584325" cy="7969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4287" tIns="42144" rIns="84287" bIns="42144" anchor="ctr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de-DE" altLang="de-DE" b="1" dirty="0"/>
          </a:p>
          <a:p>
            <a:pPr algn="ctr">
              <a:defRPr/>
            </a:pPr>
            <a:r>
              <a:rPr lang="de-DE" altLang="de-DE" b="1" dirty="0"/>
              <a:t>Referat 21 </a:t>
            </a:r>
          </a:p>
          <a:p>
            <a:pPr algn="ctr">
              <a:defRPr/>
            </a:pPr>
            <a:r>
              <a:rPr lang="de-DE" altLang="de-DE" dirty="0"/>
              <a:t>Geofachverfahren und</a:t>
            </a:r>
          </a:p>
          <a:p>
            <a:pPr algn="ctr">
              <a:defRPr/>
            </a:pPr>
            <a:r>
              <a:rPr lang="de-DE" altLang="de-DE" dirty="0"/>
              <a:t> Raumbezug</a:t>
            </a:r>
          </a:p>
          <a:p>
            <a:pPr algn="ctr">
              <a:defRPr/>
            </a:pPr>
            <a:r>
              <a:rPr lang="de-DE" altLang="de-DE" b="1" dirty="0"/>
              <a:t>M. Hensen</a:t>
            </a:r>
          </a:p>
          <a:p>
            <a:pPr algn="ctr">
              <a:defRPr/>
            </a:pPr>
            <a:r>
              <a:rPr lang="de-DE" altLang="de-DE" sz="800" dirty="0"/>
              <a:t>Tel. +49 421 361 30316</a:t>
            </a:r>
          </a:p>
          <a:p>
            <a:pPr algn="ctr">
              <a:defRPr/>
            </a:pPr>
            <a:endParaRPr lang="de-DE" altLang="de-DE" dirty="0"/>
          </a:p>
        </p:txBody>
      </p:sp>
      <p:sp>
        <p:nvSpPr>
          <p:cNvPr id="4126" name="Line 37">
            <a:extLst>
              <a:ext uri="{FF2B5EF4-FFF2-40B4-BE49-F238E27FC236}">
                <a16:creationId xmlns:a16="http://schemas.microsoft.com/office/drawing/2014/main" id="{8ABD46E5-5E34-4A59-7E0F-8CD4787716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52800" y="1830065"/>
            <a:ext cx="25973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4287" tIns="42144" rIns="84287" bIns="42144" anchor="ctr"/>
          <a:lstStyle/>
          <a:p>
            <a:endParaRPr lang="de-DE"/>
          </a:p>
        </p:txBody>
      </p:sp>
      <p:pic>
        <p:nvPicPr>
          <p:cNvPr id="3" name="Picture 38" descr="Geo_Logo_farb-Text-neu">
            <a:extLst>
              <a:ext uri="{FF2B5EF4-FFF2-40B4-BE49-F238E27FC236}">
                <a16:creationId xmlns:a16="http://schemas.microsoft.com/office/drawing/2014/main" id="{BE3EC8D5-0BBC-6716-0CE8-AFA51BBA92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85725"/>
            <a:ext cx="763587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8" name="Rectangle 39">
            <a:extLst>
              <a:ext uri="{FF2B5EF4-FFF2-40B4-BE49-F238E27FC236}">
                <a16:creationId xmlns:a16="http://schemas.microsoft.com/office/drawing/2014/main" id="{07A3A55E-9963-5228-B7DA-A48F2D338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177" y="324966"/>
            <a:ext cx="8358188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4287" tIns="42144" rIns="84287" bIns="42144" anchor="ctr">
            <a:spAutoFit/>
          </a:bodyPr>
          <a:lstStyle>
            <a:lvl1pPr>
              <a:tabLst>
                <a:tab pos="1393825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393825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393825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393825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393825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93825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93825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93825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93825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400" b="1" dirty="0"/>
              <a:t>Landesamt GeoInformation Bremen - Organisationsplan </a:t>
            </a:r>
            <a:endParaRPr lang="de-DE" altLang="de-DE" sz="1400" dirty="0"/>
          </a:p>
          <a:p>
            <a:pPr algn="ctr"/>
            <a:r>
              <a:rPr lang="de-DE" altLang="de-DE" dirty="0"/>
              <a:t>  </a:t>
            </a:r>
          </a:p>
        </p:txBody>
      </p:sp>
      <p:sp>
        <p:nvSpPr>
          <p:cNvPr id="4131" name="Rectangle 20">
            <a:extLst>
              <a:ext uri="{FF2B5EF4-FFF2-40B4-BE49-F238E27FC236}">
                <a16:creationId xmlns:a16="http://schemas.microsoft.com/office/drawing/2014/main" id="{BAC5BFD9-D063-FC9F-6461-7F6E0E26D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0763" y="5091460"/>
            <a:ext cx="1584325" cy="78581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4287" tIns="42144" rIns="84287" bIns="42144" anchor="ctr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de-DE" altLang="de-DE" b="1" dirty="0"/>
              <a:t>Referat 23</a:t>
            </a:r>
          </a:p>
          <a:p>
            <a:pPr algn="ctr">
              <a:defRPr/>
            </a:pPr>
            <a:r>
              <a:rPr lang="de-DE" altLang="de-DE" dirty="0"/>
              <a:t>GeoDatenService</a:t>
            </a:r>
          </a:p>
          <a:p>
            <a:pPr algn="ctr">
              <a:defRPr/>
            </a:pPr>
            <a:r>
              <a:rPr lang="de-DE" altLang="de-DE" b="1" dirty="0"/>
              <a:t>B. Beimforde</a:t>
            </a:r>
          </a:p>
          <a:p>
            <a:pPr algn="ctr">
              <a:defRPr/>
            </a:pPr>
            <a:r>
              <a:rPr lang="de-DE" altLang="de-DE" sz="800" dirty="0"/>
              <a:t>Tel. +49 421 361 16145</a:t>
            </a:r>
          </a:p>
          <a:p>
            <a:pPr algn="ctr">
              <a:defRPr/>
            </a:pPr>
            <a:endParaRPr lang="de-DE" altLang="de-DE" dirty="0"/>
          </a:p>
        </p:txBody>
      </p:sp>
      <p:sp>
        <p:nvSpPr>
          <p:cNvPr id="4132" name="Rectangle 20">
            <a:extLst>
              <a:ext uri="{FF2B5EF4-FFF2-40B4-BE49-F238E27FC236}">
                <a16:creationId xmlns:a16="http://schemas.microsoft.com/office/drawing/2014/main" id="{90531C6D-E4B4-2454-4AB1-D4272A503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4728" y="5091460"/>
            <a:ext cx="1579563" cy="78581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4287" tIns="42144" rIns="84287" bIns="42144" anchor="ctr"/>
          <a:lstStyle>
            <a:lvl1pPr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de-DE" altLang="de-DE" b="1" dirty="0"/>
              <a:t>Referat 14</a:t>
            </a:r>
          </a:p>
          <a:p>
            <a:pPr algn="ctr">
              <a:defRPr/>
            </a:pPr>
            <a:r>
              <a:rPr lang="de-DE" altLang="de-DE" dirty="0"/>
              <a:t>Vermessungstechnischer</a:t>
            </a:r>
          </a:p>
          <a:p>
            <a:pPr algn="ctr">
              <a:defRPr/>
            </a:pPr>
            <a:r>
              <a:rPr lang="de-DE" altLang="de-DE" dirty="0"/>
              <a:t>Außendienst</a:t>
            </a:r>
          </a:p>
          <a:p>
            <a:pPr algn="ctr">
              <a:defRPr/>
            </a:pPr>
            <a:r>
              <a:rPr lang="de-DE" altLang="de-DE" b="1" dirty="0"/>
              <a:t>C. Bolte</a:t>
            </a:r>
          </a:p>
          <a:p>
            <a:pPr algn="ctr">
              <a:defRPr/>
            </a:pPr>
            <a:r>
              <a:rPr lang="de-DE" altLang="de-DE" sz="800" dirty="0"/>
              <a:t>Tel. +49 421 361 10449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975F10C-4BA8-AF04-555A-082B242C5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2238" y="3525838"/>
            <a:ext cx="64770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5" name="Line 37">
            <a:extLst>
              <a:ext uri="{FF2B5EF4-FFF2-40B4-BE49-F238E27FC236}">
                <a16:creationId xmlns:a16="http://schemas.microsoft.com/office/drawing/2014/main" id="{3F130F6D-C0DE-2FE1-ED36-CCEDDD0FC71A}"/>
              </a:ext>
            </a:extLst>
          </p:cNvPr>
          <p:cNvSpPr>
            <a:spLocks noChangeShapeType="1"/>
          </p:cNvSpPr>
          <p:nvPr/>
        </p:nvSpPr>
        <p:spPr bwMode="auto">
          <a:xfrm>
            <a:off x="6681192" y="1830065"/>
            <a:ext cx="28803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4287" tIns="42144" rIns="84287" bIns="42144" anchor="ctr"/>
          <a:lstStyle/>
          <a:p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A906DDC-6677-8B57-88B9-F588BFD06691}"/>
              </a:ext>
            </a:extLst>
          </p:cNvPr>
          <p:cNvSpPr txBox="1"/>
          <p:nvPr/>
        </p:nvSpPr>
        <p:spPr>
          <a:xfrm>
            <a:off x="7721672" y="1445913"/>
            <a:ext cx="176783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de-DE" dirty="0"/>
              <a:t>Tel. +49 421 361 78686 </a:t>
            </a:r>
          </a:p>
          <a:p>
            <a:pPr algn="ctr"/>
            <a:r>
              <a:rPr lang="de-DE" altLang="de-DE" dirty="0"/>
              <a:t>Tel. +49 421 361 96434</a:t>
            </a:r>
          </a:p>
          <a:p>
            <a:pPr algn="ctr"/>
            <a:r>
              <a:rPr lang="de-DE" altLang="de-DE" dirty="0"/>
              <a:t>(AdV-Geschäftsstelle)</a:t>
            </a:r>
          </a:p>
          <a:p>
            <a:pPr algn="ctr"/>
            <a:r>
              <a:rPr lang="de-DE" altLang="de-DE" dirty="0"/>
              <a:t>Tel. +49 421 361 78110</a:t>
            </a:r>
          </a:p>
          <a:p>
            <a:pPr algn="ctr"/>
            <a:r>
              <a:rPr lang="de-DE" altLang="de-DE" dirty="0"/>
              <a:t>(Assistenz AdV-Vorsitz)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CC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84287" tIns="42144" rIns="84287" bIns="42144" numCol="1" anchor="ctr" anchorCtr="0" compatLnSpc="1">
        <a:prstTxWarp prst="textNoShape">
          <a:avLst/>
        </a:prstTxWarp>
      </a:bodyPr>
      <a:lstStyle>
        <a:defPPr marL="0" marR="0" indent="0" algn="ctr" defTabSz="8048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CC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84287" tIns="42144" rIns="84287" bIns="42144" numCol="1" anchor="ctr" anchorCtr="0" compatLnSpc="1">
        <a:prstTxWarp prst="textNoShape">
          <a:avLst/>
        </a:prstTxWarp>
      </a:bodyPr>
      <a:lstStyle>
        <a:defPPr marL="0" marR="0" indent="0" algn="ctr" defTabSz="8048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308</Words>
  <Application>Microsoft Office PowerPoint</Application>
  <PresentationFormat>A4-Papier (210 x 297 mm)</PresentationFormat>
  <Paragraphs>92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Standarddesign</vt:lpstr>
      <vt:lpstr>PowerPoint-Präsentation</vt:lpstr>
    </vt:vector>
  </TitlesOfParts>
  <Company>GeoInformation Bremen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Administrator</dc:creator>
  <cp:lastModifiedBy>Tants, Carmen (GeoBremen)</cp:lastModifiedBy>
  <cp:revision>208</cp:revision>
  <cp:lastPrinted>2026-04-08T07:16:15Z</cp:lastPrinted>
  <dcterms:created xsi:type="dcterms:W3CDTF">2006-06-12T12:21:50Z</dcterms:created>
  <dcterms:modified xsi:type="dcterms:W3CDTF">2026-06-01T07:51:01Z</dcterms:modified>
</cp:coreProperties>
</file>